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543" r:id="rId3"/>
    <p:sldId id="402" r:id="rId4"/>
    <p:sldId id="545" r:id="rId5"/>
    <p:sldId id="546" r:id="rId6"/>
    <p:sldId id="550" r:id="rId7"/>
    <p:sldId id="568" r:id="rId8"/>
    <p:sldId id="547" r:id="rId9"/>
    <p:sldId id="556" r:id="rId10"/>
    <p:sldId id="554" r:id="rId11"/>
    <p:sldId id="557" r:id="rId12"/>
    <p:sldId id="551" r:id="rId13"/>
    <p:sldId id="504" r:id="rId14"/>
    <p:sldId id="507" r:id="rId15"/>
    <p:sldId id="516" r:id="rId16"/>
    <p:sldId id="553" r:id="rId17"/>
    <p:sldId id="552" r:id="rId18"/>
    <p:sldId id="558" r:id="rId19"/>
    <p:sldId id="537" r:id="rId20"/>
    <p:sldId id="519" r:id="rId21"/>
    <p:sldId id="529" r:id="rId22"/>
    <p:sldId id="561" r:id="rId23"/>
    <p:sldId id="562" r:id="rId24"/>
    <p:sldId id="565" r:id="rId25"/>
    <p:sldId id="566" r:id="rId26"/>
    <p:sldId id="549" r:id="rId27"/>
    <p:sldId id="567" r:id="rId28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F97"/>
    <a:srgbClr val="FFFF99"/>
    <a:srgbClr val="99FF66"/>
    <a:srgbClr val="FFFF00"/>
    <a:srgbClr val="33CCFF"/>
    <a:srgbClr val="3399FF"/>
    <a:srgbClr val="CC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95161" autoAdjust="0"/>
  </p:normalViewPr>
  <p:slideViewPr>
    <p:cSldViewPr snapToGrid="0">
      <p:cViewPr varScale="1">
        <p:scale>
          <a:sx n="69" d="100"/>
          <a:sy n="69" d="100"/>
        </p:scale>
        <p:origin x="924" y="6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FCEA91C9-25AB-4C42-845D-847E704BD2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2" tIns="46967" rIns="93932" bIns="4696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5733B9BD-2588-46C0-8DED-10CAAD1467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2" tIns="46967" rIns="93932" bIns="469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0" name="Rectangle 4">
            <a:extLst>
              <a:ext uri="{FF2B5EF4-FFF2-40B4-BE49-F238E27FC236}">
                <a16:creationId xmlns:a16="http://schemas.microsoft.com/office/drawing/2014/main" id="{F31DBD47-97F8-4820-AD51-AEBEE7A98C6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763"/>
            <a:ext cx="3067050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2" tIns="46967" rIns="93932" bIns="4696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>
            <a:extLst>
              <a:ext uri="{FF2B5EF4-FFF2-40B4-BE49-F238E27FC236}">
                <a16:creationId xmlns:a16="http://schemas.microsoft.com/office/drawing/2014/main" id="{0E2ECF80-AE22-4FE0-BF6E-D2DF8E52C9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894763"/>
            <a:ext cx="3067050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2" tIns="46967" rIns="93932" bIns="469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3EEE26-B7CD-4E89-9053-6502991DE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825FE5A9-09BA-430E-935A-7856A61581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2" tIns="46967" rIns="93932" bIns="4696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B9A7DEAA-277F-4CD4-AE80-02D877EE66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2" tIns="46967" rIns="93932" bIns="469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DC57391-6F93-493F-B154-BE3C76F69B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id="{EBBF6B0C-365B-41D1-81EB-4097CAB1D4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438" y="4446588"/>
            <a:ext cx="5664200" cy="4213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2" tIns="46967" rIns="93932" bIns="46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id="{2B92EC46-A321-4990-A502-2178EB389D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2" tIns="46967" rIns="93932" bIns="4696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1" name="Rectangle 7">
            <a:extLst>
              <a:ext uri="{FF2B5EF4-FFF2-40B4-BE49-F238E27FC236}">
                <a16:creationId xmlns:a16="http://schemas.microsoft.com/office/drawing/2014/main" id="{8C836409-B682-47DC-9DBA-90B6EC05E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2" tIns="46967" rIns="93932" bIns="469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BC9048-817C-4A67-953C-A16005365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369DCA-CD4B-40DC-9C33-E23C4B12F2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F2CBBF-073D-4F91-BCA7-1804B532D42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C5BA4C7-D03C-422A-850D-7D3BA5928D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176A7EA-9B6A-41ED-B4E9-B259E57ED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F5A6F9A-0E94-4ECF-9DE0-7177C21D9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768AB1-F995-4941-91BC-D9D920182E6E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8D03A25-D18F-41B1-A558-68A9FA4169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B5C73EF-0C01-4412-92B1-03F001E5C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0A040E0-1828-4ED1-BFED-382F7812D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6CB41D-DBE2-41C7-B72A-B2ABF86CE358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27B7B86-67B0-4E9D-AF40-485181984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31455DA-6FA4-4D3C-A61D-19F13E1C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6075555-DD3C-401B-A6A2-690B10791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EEFD36-F365-49E6-8A42-21D1840F00C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6E9A2B5-3C81-4CFB-967E-4092F43AE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9B6D421-D82F-42CA-9E8C-54C7C2091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5A20D7B-1EEF-4F50-9A78-613AB7CE3B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C1E6DE-23B5-4AC1-B7AF-D5889875F412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E59E8A2-EF14-4B08-8DE5-A80C8C0A53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967F7E0-7CC1-430F-9153-D46F0062B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42108BC-BB0D-4A8E-93DD-92479E2A88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573075-CF25-4B91-956B-1EDEA5D6BB5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968F9C9-50B5-497E-A753-C53C35E4B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11D5B1B-10C8-435B-A0A9-8F50266D3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7416632-007E-4428-9F92-FFB67BF72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C40DB9-5F74-40E4-8B0A-A38A18C61BAE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6B9081D-95B7-43D1-B0AC-D06A27996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C025A12-4431-4428-AFBB-64F2A44F8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D45E489-2B7F-4D4C-A013-042D1F6E51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56F695-ACDA-4B09-BE72-578348F45592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F83D052-09B4-449B-88CF-42A518B37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F7BB997-EADC-4D80-BB5D-484CD40ED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E8D2C65-C8C3-45FE-BC49-F766F1F0D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C80E33-872D-4883-85A1-E670C3813AD2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13C5403-4479-46A3-9339-794808AFD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0ED45A0-691D-4329-A121-2E2522581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441236A-C721-41D3-BC39-C82A7BF0C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3E6AFF-F43A-412B-8244-511C1F6AAAEF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0FD0148-C393-4EEE-A47E-40416E02B5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3105B72-9F2D-4E2D-AC94-BCA1ABADA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C489F3D-4D6F-416B-827A-D17B47D0C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B4D366-98A6-4290-B8B2-F1D8AFB7CEB7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037A39E-7947-43D0-9564-4252BDB69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440F463-054E-4680-AA16-63389EA37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FA5F986-C614-4B33-A67B-C9DAA5507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A21B2E-39F6-47DD-9557-E10C8CC8A48D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EBFF3EE-064E-4090-9828-E4D392EAF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C6E499D-DC01-4D57-977D-ABE368852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326AE149-BCF5-4982-8416-9F65EF5E9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F8DA56-A482-4EDE-903D-238F457D2EA8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8699C09-E662-4F4A-89AA-B1EEE30F3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1F240C9-6E61-409A-A4B3-708535367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104A0B9-FFFE-4542-B793-289D76ECAB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BCB5A9-6C1B-4347-85BE-6074FD207156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040D94E-EA41-40E1-AF2E-7878D01CD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6E4594A-119F-4E66-9A4F-214F1B6C1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8FE5A64-5299-480F-9D84-33C9A640D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C6CE77-4223-4550-97C5-A04A258E4135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99B70D2-7B0B-4121-B8FC-9CB5AA0329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F58463A-A185-4292-8CEB-C1D1EBCCE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559317C2-18B0-433F-8008-7793CDF03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D95E3D-F155-439B-B8D3-224C41EB4A66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A5D018C-213D-4338-9838-D87EE7AC6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8CF57D0-EF1C-4033-902C-EEB1F6C31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B677FAA-EE97-42B7-BD10-A929576DBB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5C8652-165C-411A-96D6-24EC4747CDDA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364A4FB-C6BE-4343-B46E-7A6B1696E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2807F02-60C8-4095-83F1-7F01FEF51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1B38E6C-AE4F-4189-945C-5D81C3701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581D7D-8029-4E68-B370-705F5A2E8B15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D29B883-8797-40B4-BD7E-160ADD1AF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D23815D-DFB3-4147-83BC-BFE4B11B1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0CFED21-8866-4FD5-BB2E-7D3C9D1F3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502477-142D-44DA-B974-E4972C766298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926678C-4C1B-43DD-A860-0EC334802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3F2F3BC-4B86-40B2-B24B-31C340F34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8CE49B75-5C92-4597-A8A9-1AB608728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402EBD-197E-4831-A665-1159F6E3A0A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A61CC57-2D6C-4882-8B85-501164412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ACEDBE9-4AB6-4B20-A8E4-72C0A610B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BD3C1DA-30D1-4908-829E-9E82C699A8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486660-3123-4EC3-99C9-2269B13F132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F2652D5-FE05-4794-BAFC-D40892640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CA152E0-F2F5-40CE-B7B0-04326AF46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91CC112-F07B-48B2-91FE-CF24DC4D3E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A3DCC6-88BE-438D-BD03-3AEA8B072D19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8C35724-D6ED-4941-95C7-377C23B03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C4112DF-EE93-41FE-B935-F2955170B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56F47E5-6C53-490C-B76A-2E0AF979C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F50EF0-02F3-47BE-881E-81644895C684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F6FF274-8FFB-4AAE-BEF7-821534F0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E452515-79AF-4655-A5DD-221A70F95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24F8E81-EA93-40EF-BB2C-2EA4B04B9C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E42B5E-22DB-4519-BB37-4AC2C9A83372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42A201E-40FC-4BBF-884F-09700C5ED3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195AD32-17F5-4C34-B41F-AF0D07478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9FA135F-EC4D-49D4-8F32-1D70E8759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C6CC5B-D476-4E35-86E9-8186CB1207CE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3FB44F2-D498-4C8F-8516-17DB84438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E509E80-57B5-4C12-BFA4-206CB877E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58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56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86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891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547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38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6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266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90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1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4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917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913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783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78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4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891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98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15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76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5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90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BA49D2-1359-47CD-94A7-869B88F6D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D85FF8-10AF-408A-8225-CC1BE6B49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5D85E7-B0D4-4BA2-B937-169F63C14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pic>
        <p:nvPicPr>
          <p:cNvPr id="1029" name="Picture 7" descr="eDataTrans">
            <a:extLst>
              <a:ext uri="{FF2B5EF4-FFF2-40B4-BE49-F238E27FC236}">
                <a16:creationId xmlns:a16="http://schemas.microsoft.com/office/drawing/2014/main" id="{D5C37D62-1602-402B-8DAB-63AB3CC9D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450" y="211138"/>
            <a:ext cx="5445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8">
            <a:extLst>
              <a:ext uri="{FF2B5EF4-FFF2-40B4-BE49-F238E27FC236}">
                <a16:creationId xmlns:a16="http://schemas.microsoft.com/office/drawing/2014/main" id="{FBE9DE14-EDA5-4B66-AFB7-D2F135D35F75}"/>
              </a:ext>
            </a:extLst>
          </p:cNvPr>
          <p:cNvGrpSpPr>
            <a:grpSpLocks/>
          </p:cNvGrpSpPr>
          <p:nvPr/>
        </p:nvGrpSpPr>
        <p:grpSpPr bwMode="auto">
          <a:xfrm>
            <a:off x="296863" y="219075"/>
            <a:ext cx="1033462" cy="547688"/>
            <a:chOff x="528" y="475"/>
            <a:chExt cx="1728" cy="917"/>
          </a:xfrm>
        </p:grpSpPr>
        <p:sp>
          <p:nvSpPr>
            <p:cNvPr id="1035" name="Oval 9">
              <a:extLst>
                <a:ext uri="{FF2B5EF4-FFF2-40B4-BE49-F238E27FC236}">
                  <a16:creationId xmlns:a16="http://schemas.microsoft.com/office/drawing/2014/main" id="{66E73299-A0D6-40C2-8629-9AE86F44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" y="478"/>
              <a:ext cx="1383" cy="9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10">
              <a:extLst>
                <a:ext uri="{FF2B5EF4-FFF2-40B4-BE49-F238E27FC236}">
                  <a16:creationId xmlns:a16="http://schemas.microsoft.com/office/drawing/2014/main" id="{C08903FA-0889-4466-836B-9131C98E6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648"/>
              <a:ext cx="804" cy="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7" name="Oval 11">
              <a:extLst>
                <a:ext uri="{FF2B5EF4-FFF2-40B4-BE49-F238E27FC236}">
                  <a16:creationId xmlns:a16="http://schemas.microsoft.com/office/drawing/2014/main" id="{F86A6020-EDDA-4A8B-B654-986ACFD25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656"/>
              <a:ext cx="815" cy="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038" name="Object 12">
              <a:extLst>
                <a:ext uri="{FF2B5EF4-FFF2-40B4-BE49-F238E27FC236}">
                  <a16:creationId xmlns:a16="http://schemas.microsoft.com/office/drawing/2014/main" id="{57DC72C9-4D84-45D8-8001-62122B050B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" y="475"/>
            <a:ext cx="1728" cy="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CorelDRAW" r:id="rId16" imgW="7267575" imgH="3857625" progId="CorelDraw.Graphic.7">
                    <p:embed/>
                  </p:oleObj>
                </mc:Choice>
                <mc:Fallback>
                  <p:oleObj name="CorelDRAW" r:id="rId16" imgW="7267575" imgH="3857625" progId="CorelDraw.Graphic.7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475"/>
                          <a:ext cx="1728" cy="9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31" name="Picture 13">
            <a:extLst>
              <a:ext uri="{FF2B5EF4-FFF2-40B4-BE49-F238E27FC236}">
                <a16:creationId xmlns:a16="http://schemas.microsoft.com/office/drawing/2014/main" id="{E8C67D53-302D-4845-B065-3A06E985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013" y="219075"/>
            <a:ext cx="590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4">
            <a:extLst>
              <a:ext uri="{FF2B5EF4-FFF2-40B4-BE49-F238E27FC236}">
                <a16:creationId xmlns:a16="http://schemas.microsoft.com/office/drawing/2014/main" id="{E83A3BDB-1419-4109-A932-B76F1110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8125"/>
            <a:ext cx="4333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36AD06A-4AF5-431D-BBB9-5C72DEA14D3D}" type="slidenum">
              <a:rPr lang="en-US" altLang="en-US" sz="140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033" name="Rectangle 15">
            <a:extLst>
              <a:ext uri="{FF2B5EF4-FFF2-40B4-BE49-F238E27FC236}">
                <a16:creationId xmlns:a16="http://schemas.microsoft.com/office/drawing/2014/main" id="{A009F865-8454-4CBD-B4A0-3564F8718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1034" name="Rectangle 16">
            <a:extLst>
              <a:ext uri="{FF2B5EF4-FFF2-40B4-BE49-F238E27FC236}">
                <a16:creationId xmlns:a16="http://schemas.microsoft.com/office/drawing/2014/main" id="{43328A0F-FC3A-4318-B0DD-5B7359E6EF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E11F519-BCF0-41EF-9524-420DA7BCEB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7ACE1E4-F171-4DFB-94D8-A3D042B42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2A83E4D-2321-4DCA-9317-3A0B95C60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C9746FB-3BAD-47C1-B712-92EF32EDB2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8800" y="1968500"/>
            <a:ext cx="8070850" cy="1603375"/>
          </a:xfrm>
        </p:spPr>
        <p:txBody>
          <a:bodyPr/>
          <a:lstStyle/>
          <a:p>
            <a:r>
              <a:rPr lang="en-US" altLang="en-US" sz="3600" b="1"/>
              <a:t>Data Management for the New and Expected Baseline Sampling Rules</a:t>
            </a:r>
          </a:p>
        </p:txBody>
      </p:sp>
      <p:pic>
        <p:nvPicPr>
          <p:cNvPr id="5123" name="Picture 5">
            <a:extLst>
              <a:ext uri="{FF2B5EF4-FFF2-40B4-BE49-F238E27FC236}">
                <a16:creationId xmlns:a16="http://schemas.microsoft.com/office/drawing/2014/main" id="{C2A47AE2-C95E-4DF6-BB51-C2F181DD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775" y="388938"/>
            <a:ext cx="42227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5">
            <a:extLst>
              <a:ext uri="{FF2B5EF4-FFF2-40B4-BE49-F238E27FC236}">
                <a16:creationId xmlns:a16="http://schemas.microsoft.com/office/drawing/2014/main" id="{C29E235C-2E46-41DF-811C-97A374AED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4137025"/>
            <a:ext cx="3665537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Dr. David W. Rich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drdave@geotech.com</a:t>
            </a:r>
          </a:p>
        </p:txBody>
      </p:sp>
      <p:grpSp>
        <p:nvGrpSpPr>
          <p:cNvPr id="5125" name="Group 26">
            <a:extLst>
              <a:ext uri="{FF2B5EF4-FFF2-40B4-BE49-F238E27FC236}">
                <a16:creationId xmlns:a16="http://schemas.microsoft.com/office/drawing/2014/main" id="{13056FB5-0573-4255-AB46-476596C61EAD}"/>
              </a:ext>
            </a:extLst>
          </p:cNvPr>
          <p:cNvGrpSpPr>
            <a:grpSpLocks/>
          </p:cNvGrpSpPr>
          <p:nvPr/>
        </p:nvGrpSpPr>
        <p:grpSpPr bwMode="auto">
          <a:xfrm>
            <a:off x="1101725" y="392113"/>
            <a:ext cx="1481138" cy="868362"/>
            <a:chOff x="528" y="475"/>
            <a:chExt cx="1728" cy="917"/>
          </a:xfrm>
        </p:grpSpPr>
        <p:sp>
          <p:nvSpPr>
            <p:cNvPr id="5129" name="Oval 27">
              <a:extLst>
                <a:ext uri="{FF2B5EF4-FFF2-40B4-BE49-F238E27FC236}">
                  <a16:creationId xmlns:a16="http://schemas.microsoft.com/office/drawing/2014/main" id="{9E3AF42A-C457-4D9F-B8E5-BEC4F0033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477"/>
              <a:ext cx="1383" cy="9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30" name="Oval 28">
              <a:extLst>
                <a:ext uri="{FF2B5EF4-FFF2-40B4-BE49-F238E27FC236}">
                  <a16:creationId xmlns:a16="http://schemas.microsoft.com/office/drawing/2014/main" id="{33F124A7-EF99-4840-BDCD-C9306D9E1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648"/>
              <a:ext cx="804" cy="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5131" name="Oval 29">
              <a:extLst>
                <a:ext uri="{FF2B5EF4-FFF2-40B4-BE49-F238E27FC236}">
                  <a16:creationId xmlns:a16="http://schemas.microsoft.com/office/drawing/2014/main" id="{985EC2DE-A7CA-4DDF-B6BC-2F6325FB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657"/>
              <a:ext cx="813" cy="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132" name="Object 30">
              <a:extLst>
                <a:ext uri="{FF2B5EF4-FFF2-40B4-BE49-F238E27FC236}">
                  <a16:creationId xmlns:a16="http://schemas.microsoft.com/office/drawing/2014/main" id="{1A1E9634-3156-488E-9937-9A444380C9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" y="475"/>
            <a:ext cx="1728" cy="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CorelDRAW" r:id="rId5" imgW="7267575" imgH="3857625" progId="CorelDraw.Graphic.7">
                    <p:embed/>
                  </p:oleObj>
                </mc:Choice>
                <mc:Fallback>
                  <p:oleObj name="CorelDRAW" r:id="rId5" imgW="7267575" imgH="3857625" progId="CorelDraw.Graphic.7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475"/>
                          <a:ext cx="1728" cy="9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6" name="Rectangle 31">
            <a:extLst>
              <a:ext uri="{FF2B5EF4-FFF2-40B4-BE49-F238E27FC236}">
                <a16:creationId xmlns:a16="http://schemas.microsoft.com/office/drawing/2014/main" id="{F01ABED7-19FE-4C75-AF17-FE1449458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1222375"/>
            <a:ext cx="20939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</a:rPr>
              <a:t>www.geotech.com</a:t>
            </a:r>
          </a:p>
        </p:txBody>
      </p:sp>
      <p:sp>
        <p:nvSpPr>
          <p:cNvPr id="5127" name="Rectangle 51">
            <a:extLst>
              <a:ext uri="{FF2B5EF4-FFF2-40B4-BE49-F238E27FC236}">
                <a16:creationId xmlns:a16="http://schemas.microsoft.com/office/drawing/2014/main" id="{866282A5-95CB-4495-8EAC-C35889DA3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221288"/>
            <a:ext cx="393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Denver, 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May 6, 2014</a:t>
            </a:r>
          </a:p>
        </p:txBody>
      </p:sp>
      <p:pic>
        <p:nvPicPr>
          <p:cNvPr id="5128" name="Picture 1">
            <a:extLst>
              <a:ext uri="{FF2B5EF4-FFF2-40B4-BE49-F238E27FC236}">
                <a16:creationId xmlns:a16="http://schemas.microsoft.com/office/drawing/2014/main" id="{CC16D2B9-90AE-470C-A944-0FA10B00A0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4203700"/>
            <a:ext cx="2324100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E6FB378-40A2-4DD1-BA0A-85E871E55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COGCC Facility Information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4778BF27-A20A-4547-8D44-EEFC77199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0F16E834-E590-476D-A339-48CD2C76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6">
            <a:extLst>
              <a:ext uri="{FF2B5EF4-FFF2-40B4-BE49-F238E27FC236}">
                <a16:creationId xmlns:a16="http://schemas.microsoft.com/office/drawing/2014/main" id="{493F5505-CFA3-43F6-94E5-993700941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sp>
        <p:nvSpPr>
          <p:cNvPr id="161800" name="Rectangle 8">
            <a:extLst>
              <a:ext uri="{FF2B5EF4-FFF2-40B4-BE49-F238E27FC236}">
                <a16:creationId xmlns:a16="http://schemas.microsoft.com/office/drawing/2014/main" id="{2CBA4E12-7922-4E7B-A84A-909C92C34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1608138"/>
            <a:ext cx="689133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defTabSz="860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0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04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04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04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The first step on the state website is to upload the location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The location is then given a Facility ID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This should be recorded and added to the lab and field data before upload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This can also be used on the COGCC website to retrieve and view the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22FBD7D-5560-4443-B634-5F4F10663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Typical Sample Location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5AF10D17-B9E7-4BD4-9123-03769B55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>
            <a:extLst>
              <a:ext uri="{FF2B5EF4-FFF2-40B4-BE49-F238E27FC236}">
                <a16:creationId xmlns:a16="http://schemas.microsoft.com/office/drawing/2014/main" id="{F8C74C6F-1BD5-497E-B93F-8C53CBB1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6">
            <a:extLst>
              <a:ext uri="{FF2B5EF4-FFF2-40B4-BE49-F238E27FC236}">
                <a16:creationId xmlns:a16="http://schemas.microsoft.com/office/drawing/2014/main" id="{529F1317-0E7A-4814-9281-1F250C8C0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C9266715-1CB0-4568-92A5-ED8306B3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1047750"/>
            <a:ext cx="4170362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">
            <a:extLst>
              <a:ext uri="{FF2B5EF4-FFF2-40B4-BE49-F238E27FC236}">
                <a16:creationId xmlns:a16="http://schemas.microsoft.com/office/drawing/2014/main" id="{244840A9-39E5-4FCA-810A-7A4AFBAA0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4932363"/>
            <a:ext cx="238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Photo courtesy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Ben Baugh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Olsson Associates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7E6B35-B0F6-494F-8239-42B858C60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5" y="1773238"/>
            <a:ext cx="45053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defTabSz="860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0425" indent="-403225" defTabSz="860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04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04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04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en-US" altLang="en-US" sz="2200" b="1">
                <a:solidFill>
                  <a:schemeClr val="tx2"/>
                </a:solidFill>
              </a:rPr>
              <a:t>Typical compliance costs: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en-US" altLang="en-US" sz="2200" b="1">
                <a:solidFill>
                  <a:schemeClr val="tx2"/>
                </a:solidFill>
              </a:rPr>
              <a:t>Sampling: $2,500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en-US" altLang="en-US" sz="2200" b="1">
                <a:solidFill>
                  <a:schemeClr val="tx2"/>
                </a:solidFill>
              </a:rPr>
              <a:t>Lab analysis: $500 - 600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en-US" altLang="en-US" sz="2200" b="1">
                <a:solidFill>
                  <a:schemeClr val="tx2"/>
                </a:solidFill>
              </a:rPr>
              <a:t>Isotopic analysis, if needed: $300 - 400 more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BFA7BE5-3FE5-429C-8CB0-520CE2634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0363" y="61913"/>
            <a:ext cx="5910262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Container Labels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6FDAC293-58AB-4B29-B05D-6C11A844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A48E5EBB-A935-4B6E-853D-DD359C46D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C1324911-2354-4617-9B5B-E68584A77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pic>
        <p:nvPicPr>
          <p:cNvPr id="26630" name="Picture 7">
            <a:extLst>
              <a:ext uri="{FF2B5EF4-FFF2-40B4-BE49-F238E27FC236}">
                <a16:creationId xmlns:a16="http://schemas.microsoft.com/office/drawing/2014/main" id="{A3A11712-2099-4402-9CF5-5A20E2F4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542925"/>
            <a:ext cx="7286625" cy="5715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224A9DD-2F3B-413B-A41B-15708317E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0363" y="173038"/>
            <a:ext cx="5910262" cy="4953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Planning the sample event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63FBA2A2-CDF6-4F8A-A8F9-0B0EC41B9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9D1AE8F2-9D6A-4666-B1F5-54AED9FD0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E361530E-B539-4DEB-97F0-5C134B906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7ACE15E9-A42E-4C6D-A339-A2E55A3C1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5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  <p:pic>
        <p:nvPicPr>
          <p:cNvPr id="28679" name="Picture 8">
            <a:extLst>
              <a:ext uri="{FF2B5EF4-FFF2-40B4-BE49-F238E27FC236}">
                <a16:creationId xmlns:a16="http://schemas.microsoft.com/office/drawing/2014/main" id="{579675BC-CD4B-4DE5-9907-47EF534E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6675"/>
            <a:ext cx="902970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032843D-554E-48C2-993B-0F03F3854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0363" y="219075"/>
            <a:ext cx="5910262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Gathering Field Data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52FC334F-7AFE-4387-86F3-7EEA7FC5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8EF04CBA-14CE-407E-87E2-8431C10FB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C40D9174-9BDD-4C8E-BA50-F7D52E898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BF3F0812-8B29-4C7E-B1C5-DE6D2FEC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790575"/>
            <a:ext cx="7381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75" name="Picture 7" descr="FieldForm">
            <a:extLst>
              <a:ext uri="{FF2B5EF4-FFF2-40B4-BE49-F238E27FC236}">
                <a16:creationId xmlns:a16="http://schemas.microsoft.com/office/drawing/2014/main" id="{EF606A7F-48FB-4FFB-9318-4F19510B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149600"/>
            <a:ext cx="5943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EFF46B-0844-4EEC-A1D5-A275884CCE60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3163888"/>
            <a:ext cx="3938587" cy="3138487"/>
            <a:chOff x="914401" y="3172465"/>
            <a:chExt cx="3938953" cy="3137385"/>
          </a:xfrm>
        </p:grpSpPr>
        <p:pic>
          <p:nvPicPr>
            <p:cNvPr id="30729" name="Picture 11">
              <a:extLst>
                <a:ext uri="{FF2B5EF4-FFF2-40B4-BE49-F238E27FC236}">
                  <a16:creationId xmlns:a16="http://schemas.microsoft.com/office/drawing/2014/main" id="{DA903CE4-4C8A-4ED3-A53C-AD8FB8806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1" y="3172465"/>
              <a:ext cx="3938953" cy="313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10">
              <a:extLst>
                <a:ext uri="{FF2B5EF4-FFF2-40B4-BE49-F238E27FC236}">
                  <a16:creationId xmlns:a16="http://schemas.microsoft.com/office/drawing/2014/main" id="{892E6319-177E-4FA3-ADF9-E6C358DAD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79"/>
            <a:stretch>
              <a:fillRect/>
            </a:stretch>
          </p:blipFill>
          <p:spPr bwMode="auto">
            <a:xfrm>
              <a:off x="1471249" y="3459144"/>
              <a:ext cx="2707973" cy="152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FF79940-3A17-4BF9-8EEA-60CE62FE2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Required Analyses</a:t>
            </a: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6C0C7EB7-B923-4733-BDFE-C49A3E571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8FD0A8FF-783F-4F6B-8618-CA69DA0C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6">
            <a:extLst>
              <a:ext uri="{FF2B5EF4-FFF2-40B4-BE49-F238E27FC236}">
                <a16:creationId xmlns:a16="http://schemas.microsoft.com/office/drawing/2014/main" id="{66166B10-F970-4F4A-9F14-C6C1510F4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9E78EA-E4A7-48DB-AFFE-2FCDE10930E5}"/>
              </a:ext>
            </a:extLst>
          </p:cNvPr>
          <p:cNvGraphicFramePr>
            <a:graphicFrameLocks noGrp="1"/>
          </p:cNvGraphicFramePr>
          <p:nvPr/>
        </p:nvGraphicFramePr>
        <p:xfrm>
          <a:off x="704850" y="995363"/>
          <a:ext cx="7672388" cy="4979987"/>
        </p:xfrm>
        <a:graphic>
          <a:graphicData uri="http://schemas.openxmlformats.org/drawingml/2006/table">
            <a:tbl>
              <a:tblPr/>
              <a:tblGrid>
                <a:gridCol w="767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Required Analyses for Rules 318A and 609 pre-drilling samples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pH 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Specific Conductance 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Total Dissolved Solids*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Dissolved Gases (methane, ethane, propane)*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Total Alkalinity as CaCO3*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Bicarbonate Alkalinity as CaCO3* 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Carbonate Alkalinity as CaCO3*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Major Anions (bromide*, chloride*, fluoride*, sulfate*, nitrate, nitrite as N, phosphorus)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Major Cations (calcium*, iron, magnesium*, manganese, potassium*, sodium*)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Other Elements (barium, boron, selenium, strontium) 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Bacteria (iron related, sulfate reducing, slime, coliform) 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Total Petroleum Hydrocarbons*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BTEX (benzene, toluene, ethylbenzene, xylenes)*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Field Observations (odor, water color, sediment, bubbles, effervescence) 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Gas Composition (if methane exceeds 1mg/L) 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Stable Isotopes of methane and water (if methane exceeds 1 mg/L) 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2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Notes: </a:t>
                      </a:r>
                    </a:p>
                    <a:p>
                      <a:pPr marL="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1. All of the above analyses must be performed on pre-drilling samples. Analyses marked with an asterisk (*) are also required for post-drilling samples. </a:t>
                      </a:r>
                    </a:p>
                    <a:p>
                      <a:pPr marL="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2. If free gas or a dissolved methane concentration greater than 1.0 milligram per liter (mg/l) is detected in a water sample, gas compositional analysis and stable isotope analysis of the methane (carbon and hydrogen – 12C, 13C, 1H and 2H) must also be performed to determine gas type.</a:t>
                      </a:r>
                    </a:p>
                    <a:p>
                      <a:pPr marL="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3. Field observations such as odor, water color, sediment, bubbles, and effervescence must also be documented.</a:t>
                      </a:r>
                    </a:p>
                  </a:txBody>
                  <a:tcPr marL="59356" marR="59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DD64FFA-63A3-4783-8E30-AE74E32D7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Example Laboratory Deliverable</a:t>
            </a: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DCE70241-0F68-4D07-B8C6-1FE952FF5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>
            <a:extLst>
              <a:ext uri="{FF2B5EF4-FFF2-40B4-BE49-F238E27FC236}">
                <a16:creationId xmlns:a16="http://schemas.microsoft.com/office/drawing/2014/main" id="{93060B41-BBDA-4735-8C54-8742D1E47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6">
            <a:extLst>
              <a:ext uri="{FF2B5EF4-FFF2-40B4-BE49-F238E27FC236}">
                <a16:creationId xmlns:a16="http://schemas.microsoft.com/office/drawing/2014/main" id="{67DEEDD2-C78A-42CD-9932-9BF82B371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pic>
        <p:nvPicPr>
          <p:cNvPr id="34822" name="Picture 2">
            <a:extLst>
              <a:ext uri="{FF2B5EF4-FFF2-40B4-BE49-F238E27FC236}">
                <a16:creationId xmlns:a16="http://schemas.microsoft.com/office/drawing/2014/main" id="{ECE10146-99AF-42F5-A49D-A0129532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744538"/>
            <a:ext cx="8431213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0C9CB9F-61FF-4E9D-8F7D-3E0A5B103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34125" y="811213"/>
            <a:ext cx="2266950" cy="1074737"/>
          </a:xfrm>
        </p:spPr>
        <p:txBody>
          <a:bodyPr/>
          <a:lstStyle/>
          <a:p>
            <a:pPr eaLnBrk="1" hangingPunct="1"/>
            <a:r>
              <a:rPr lang="en-US" altLang="en-US" sz="3200" b="1"/>
              <a:t>Importing Data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D5820A31-C0DC-41B6-BDF1-4C6B0589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>
            <a:extLst>
              <a:ext uri="{FF2B5EF4-FFF2-40B4-BE49-F238E27FC236}">
                <a16:creationId xmlns:a16="http://schemas.microsoft.com/office/drawing/2014/main" id="{130C140D-6BDB-495C-8C81-93A25C16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6">
            <a:extLst>
              <a:ext uri="{FF2B5EF4-FFF2-40B4-BE49-F238E27FC236}">
                <a16:creationId xmlns:a16="http://schemas.microsoft.com/office/drawing/2014/main" id="{A706E0C3-7E42-4A1F-A98C-0B5B7693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pic>
        <p:nvPicPr>
          <p:cNvPr id="36870" name="Picture 7">
            <a:extLst>
              <a:ext uri="{FF2B5EF4-FFF2-40B4-BE49-F238E27FC236}">
                <a16:creationId xmlns:a16="http://schemas.microsoft.com/office/drawing/2014/main" id="{4CD0CBBC-D0AC-488C-B8E5-D90E81344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63" y="233363"/>
            <a:ext cx="5989637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0D9CE33-635F-420A-8420-BA586A1A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725" y="3398838"/>
            <a:ext cx="6994525" cy="28876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9C2FBA6-EA68-4D4F-B3C8-605319A7C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75" y="122238"/>
            <a:ext cx="558165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Excel Table for Review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64396218-570E-4C1A-9A9B-3556E3B4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60C7D908-5E4F-4E6C-B563-C3CD1365A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B5ADAC5E-7044-472F-A913-8A388179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pic>
        <p:nvPicPr>
          <p:cNvPr id="38918" name="Picture 2">
            <a:extLst>
              <a:ext uri="{FF2B5EF4-FFF2-40B4-BE49-F238E27FC236}">
                <a16:creationId xmlns:a16="http://schemas.microsoft.com/office/drawing/2014/main" id="{8EE6E45A-EBB4-4C20-8EF3-46B921B4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" y="627063"/>
            <a:ext cx="82105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911C26A-F555-4CCA-9C0F-8A9828DFC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3538"/>
            <a:ext cx="9144000" cy="4826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Introduction</a:t>
            </a:r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A910E18E-A632-414E-824C-025BB11A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F3615131-D950-4E2D-B497-722165277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id="{4A4021B7-F806-486C-A428-BE05C055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7B316979-B230-431A-BF55-6510C6F53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  <p:pic>
        <p:nvPicPr>
          <p:cNvPr id="40967" name="Picture 7" descr="All2008">
            <a:extLst>
              <a:ext uri="{FF2B5EF4-FFF2-40B4-BE49-F238E27FC236}">
                <a16:creationId xmlns:a16="http://schemas.microsoft.com/office/drawing/2014/main" id="{24F905E8-D633-4B93-88C5-D0073E4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407782B-A9C6-49DB-AB87-0407942A6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Introduction</a:t>
            </a: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647812EF-8FA6-4219-9BFD-0C5C2971E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extLst>
              <a:ext uri="{FF2B5EF4-FFF2-40B4-BE49-F238E27FC236}">
                <a16:creationId xmlns:a16="http://schemas.microsoft.com/office/drawing/2014/main" id="{8C5F320C-FAD4-4C1B-96C2-D76EBBC8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6">
            <a:extLst>
              <a:ext uri="{FF2B5EF4-FFF2-40B4-BE49-F238E27FC236}">
                <a16:creationId xmlns:a16="http://schemas.microsoft.com/office/drawing/2014/main" id="{080B4DD6-53A2-4913-8D1F-D359C4035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sp>
        <p:nvSpPr>
          <p:cNvPr id="161800" name="Rectangle 8">
            <a:extLst>
              <a:ext uri="{FF2B5EF4-FFF2-40B4-BE49-F238E27FC236}">
                <a16:creationId xmlns:a16="http://schemas.microsoft.com/office/drawing/2014/main" id="{47047831-8D90-4D33-964B-F4DAD0302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2014538"/>
            <a:ext cx="76009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defTabSz="860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0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04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04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04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Petroleum project challenges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Petroleum data challenges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Types of petroleum environmental data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Baseline sampling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Example state sampling rules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Colorado Rules 609 and 318A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Future direction and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1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92A4CDA-07D1-4157-A375-3E618C8F0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3538"/>
            <a:ext cx="9144000" cy="5080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Selection and Output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51F0FED1-C038-42B5-A06E-D4643C62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>
            <a:extLst>
              <a:ext uri="{FF2B5EF4-FFF2-40B4-BE49-F238E27FC236}">
                <a16:creationId xmlns:a16="http://schemas.microsoft.com/office/drawing/2014/main" id="{24AD19A1-1FB1-4F27-8296-17F9764DF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E6595EC2-E59F-4DF8-8884-4C391187F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pic>
        <p:nvPicPr>
          <p:cNvPr id="43014" name="Picture 7">
            <a:extLst>
              <a:ext uri="{FF2B5EF4-FFF2-40B4-BE49-F238E27FC236}">
                <a16:creationId xmlns:a16="http://schemas.microsoft.com/office/drawing/2014/main" id="{811D65A9-2E95-4BCF-9D68-FD30F842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928688"/>
            <a:ext cx="88677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563F43B-7B2A-4AEC-9A5C-6E2718850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Exporting COGCC Format</a:t>
            </a:r>
          </a:p>
        </p:txBody>
      </p:sp>
      <p:pic>
        <p:nvPicPr>
          <p:cNvPr id="45059" name="Picture 4">
            <a:extLst>
              <a:ext uri="{FF2B5EF4-FFF2-40B4-BE49-F238E27FC236}">
                <a16:creationId xmlns:a16="http://schemas.microsoft.com/office/drawing/2014/main" id="{982797C6-0CDD-4086-B30D-C6D74E0C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>
            <a:extLst>
              <a:ext uri="{FF2B5EF4-FFF2-40B4-BE49-F238E27FC236}">
                <a16:creationId xmlns:a16="http://schemas.microsoft.com/office/drawing/2014/main" id="{2ABC3572-7EEC-495B-8FA0-6FC807D5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6">
            <a:extLst>
              <a:ext uri="{FF2B5EF4-FFF2-40B4-BE49-F238E27FC236}">
                <a16:creationId xmlns:a16="http://schemas.microsoft.com/office/drawing/2014/main" id="{59C4112F-60F0-43F8-8732-5DC40ADB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pic>
        <p:nvPicPr>
          <p:cNvPr id="45062" name="Picture 6" descr="COGCCFiles">
            <a:extLst>
              <a:ext uri="{FF2B5EF4-FFF2-40B4-BE49-F238E27FC236}">
                <a16:creationId xmlns:a16="http://schemas.microsoft.com/office/drawing/2014/main" id="{7B5BED54-0C26-464E-B8F6-B6E89364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800100"/>
            <a:ext cx="7715250" cy="512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Rectangle 1">
            <a:extLst>
              <a:ext uri="{FF2B5EF4-FFF2-40B4-BE49-F238E27FC236}">
                <a16:creationId xmlns:a16="http://schemas.microsoft.com/office/drawing/2014/main" id="{B2FB4F20-EA33-4CFF-9949-D3D85CFB4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245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Data files courtesy of Arthur Koepsell, COGCC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03267A6-5364-428F-AB0F-5E019C1EC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Uploading to COGCC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B61B7E04-4D0D-48E6-A518-A020F070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>
            <a:extLst>
              <a:ext uri="{FF2B5EF4-FFF2-40B4-BE49-F238E27FC236}">
                <a16:creationId xmlns:a16="http://schemas.microsoft.com/office/drawing/2014/main" id="{BDFD73B4-218B-4C8F-8282-4554954F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6">
            <a:extLst>
              <a:ext uri="{FF2B5EF4-FFF2-40B4-BE49-F238E27FC236}">
                <a16:creationId xmlns:a16="http://schemas.microsoft.com/office/drawing/2014/main" id="{FC3E9DD0-F07D-4AE0-A9B6-60D359121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sp>
        <p:nvSpPr>
          <p:cNvPr id="47110" name="Rectangle 8">
            <a:extLst>
              <a:ext uri="{FF2B5EF4-FFF2-40B4-BE49-F238E27FC236}">
                <a16:creationId xmlns:a16="http://schemas.microsoft.com/office/drawing/2014/main" id="{ADBF6947-78C1-4B4B-A7B5-E7289C60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1208088"/>
            <a:ext cx="7600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defTabSz="860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0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04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04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04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Upload data using COGCC website </a:t>
            </a:r>
          </a:p>
        </p:txBody>
      </p:sp>
      <p:pic>
        <p:nvPicPr>
          <p:cNvPr id="47111" name="Picture 6">
            <a:extLst>
              <a:ext uri="{FF2B5EF4-FFF2-40B4-BE49-F238E27FC236}">
                <a16:creationId xmlns:a16="http://schemas.microsoft.com/office/drawing/2014/main" id="{C25A3B14-E5FB-40F0-B14A-9E45DA555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" y="2024063"/>
            <a:ext cx="8272463" cy="316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Rectangle 7">
            <a:extLst>
              <a:ext uri="{FF2B5EF4-FFF2-40B4-BE49-F238E27FC236}">
                <a16:creationId xmlns:a16="http://schemas.microsoft.com/office/drawing/2014/main" id="{398C4598-0898-44E5-857B-F4194F65D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863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Image courtesy of Arthur Koepsell, COGCC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28D4509-6916-4030-A550-312347A97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Map from COGCC website</a:t>
            </a: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9AEADD98-298E-4C44-AD55-0A4C212E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>
            <a:extLst>
              <a:ext uri="{FF2B5EF4-FFF2-40B4-BE49-F238E27FC236}">
                <a16:creationId xmlns:a16="http://schemas.microsoft.com/office/drawing/2014/main" id="{6EFEF179-514A-4B3B-8A3D-050AA34AF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6">
            <a:extLst>
              <a:ext uri="{FF2B5EF4-FFF2-40B4-BE49-F238E27FC236}">
                <a16:creationId xmlns:a16="http://schemas.microsoft.com/office/drawing/2014/main" id="{5E905BD3-0E9B-4708-AA89-D55D7AB4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pic>
        <p:nvPicPr>
          <p:cNvPr id="49158" name="Picture 8" descr="COGCCWeb1">
            <a:extLst>
              <a:ext uri="{FF2B5EF4-FFF2-40B4-BE49-F238E27FC236}">
                <a16:creationId xmlns:a16="http://schemas.microsoft.com/office/drawing/2014/main" id="{067CDF42-F230-4653-A1C0-85B70009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1047750"/>
            <a:ext cx="79184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D2071C1-1845-4490-A0D0-60FF1A8D7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Data from COGCC website</a:t>
            </a:r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5C8C93D8-A45D-4B75-B1DF-53A18037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>
            <a:extLst>
              <a:ext uri="{FF2B5EF4-FFF2-40B4-BE49-F238E27FC236}">
                <a16:creationId xmlns:a16="http://schemas.microsoft.com/office/drawing/2014/main" id="{4F7ADE16-32CD-43D3-A7FF-F5E7EFF5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6">
            <a:extLst>
              <a:ext uri="{FF2B5EF4-FFF2-40B4-BE49-F238E27FC236}">
                <a16:creationId xmlns:a16="http://schemas.microsoft.com/office/drawing/2014/main" id="{B6D68FC8-CBC1-4794-B326-A75F530D7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pic>
        <p:nvPicPr>
          <p:cNvPr id="51206" name="Picture 6" descr="COGCCWeb2">
            <a:extLst>
              <a:ext uri="{FF2B5EF4-FFF2-40B4-BE49-F238E27FC236}">
                <a16:creationId xmlns:a16="http://schemas.microsoft.com/office/drawing/2014/main" id="{A6796108-1A91-4105-91F0-68393D28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" y="1571625"/>
            <a:ext cx="7880350" cy="354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A649C75-F0ED-44A7-A129-F50C23BF3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Future Direction and Discussion</a:t>
            </a:r>
          </a:p>
        </p:txBody>
      </p:sp>
      <p:pic>
        <p:nvPicPr>
          <p:cNvPr id="53251" name="Picture 4">
            <a:extLst>
              <a:ext uri="{FF2B5EF4-FFF2-40B4-BE49-F238E27FC236}">
                <a16:creationId xmlns:a16="http://schemas.microsoft.com/office/drawing/2014/main" id="{028A1682-B41C-45D9-9450-F0CA4BDD9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>
            <a:extLst>
              <a:ext uri="{FF2B5EF4-FFF2-40B4-BE49-F238E27FC236}">
                <a16:creationId xmlns:a16="http://schemas.microsoft.com/office/drawing/2014/main" id="{9BC3618E-7F17-49A9-8149-09A9B3B9E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6">
            <a:extLst>
              <a:ext uri="{FF2B5EF4-FFF2-40B4-BE49-F238E27FC236}">
                <a16:creationId xmlns:a16="http://schemas.microsoft.com/office/drawing/2014/main" id="{19183A63-BE4F-4A18-8623-B4D12B8CE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sp>
        <p:nvSpPr>
          <p:cNvPr id="161800" name="Rectangle 8">
            <a:extLst>
              <a:ext uri="{FF2B5EF4-FFF2-40B4-BE49-F238E27FC236}">
                <a16:creationId xmlns:a16="http://schemas.microsoft.com/office/drawing/2014/main" id="{835F2986-AA18-419F-86C4-E272E2801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1616075"/>
            <a:ext cx="732155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defTabSz="860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0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04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04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04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For COGCC, perhaps a way to download the Facility IDs and Sample IDs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More data retrieval options from website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Expansion to other states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Use by the public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Use in litigation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Other issues?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E0BCDEA-446B-4B56-BD6B-F479613161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8800" y="1968500"/>
            <a:ext cx="8070850" cy="1603375"/>
          </a:xfrm>
        </p:spPr>
        <p:txBody>
          <a:bodyPr/>
          <a:lstStyle/>
          <a:p>
            <a:r>
              <a:rPr lang="en-US" altLang="en-US" sz="3600" b="1"/>
              <a:t>Data Management for the New and Expected Baseline Sampling Rules</a:t>
            </a:r>
          </a:p>
        </p:txBody>
      </p:sp>
      <p:pic>
        <p:nvPicPr>
          <p:cNvPr id="55299" name="Picture 5">
            <a:extLst>
              <a:ext uri="{FF2B5EF4-FFF2-40B4-BE49-F238E27FC236}">
                <a16:creationId xmlns:a16="http://schemas.microsoft.com/office/drawing/2014/main" id="{17F9185C-CC74-4BAE-A207-FD772151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775" y="388938"/>
            <a:ext cx="42227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25">
            <a:extLst>
              <a:ext uri="{FF2B5EF4-FFF2-40B4-BE49-F238E27FC236}">
                <a16:creationId xmlns:a16="http://schemas.microsoft.com/office/drawing/2014/main" id="{18597210-C369-4022-A21C-94CF87122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4137025"/>
            <a:ext cx="3665537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Dr. David W. Rich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drdave@geotech.com</a:t>
            </a:r>
          </a:p>
        </p:txBody>
      </p:sp>
      <p:grpSp>
        <p:nvGrpSpPr>
          <p:cNvPr id="55301" name="Group 26">
            <a:extLst>
              <a:ext uri="{FF2B5EF4-FFF2-40B4-BE49-F238E27FC236}">
                <a16:creationId xmlns:a16="http://schemas.microsoft.com/office/drawing/2014/main" id="{BB183354-02B7-4862-86E6-1BFACCED8263}"/>
              </a:ext>
            </a:extLst>
          </p:cNvPr>
          <p:cNvGrpSpPr>
            <a:grpSpLocks/>
          </p:cNvGrpSpPr>
          <p:nvPr/>
        </p:nvGrpSpPr>
        <p:grpSpPr bwMode="auto">
          <a:xfrm>
            <a:off x="1101725" y="392113"/>
            <a:ext cx="1481138" cy="868362"/>
            <a:chOff x="528" y="475"/>
            <a:chExt cx="1728" cy="917"/>
          </a:xfrm>
        </p:grpSpPr>
        <p:sp>
          <p:nvSpPr>
            <p:cNvPr id="55305" name="Oval 27">
              <a:extLst>
                <a:ext uri="{FF2B5EF4-FFF2-40B4-BE49-F238E27FC236}">
                  <a16:creationId xmlns:a16="http://schemas.microsoft.com/office/drawing/2014/main" id="{CAEF59E7-A45C-488B-A14D-B76A5F1EC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477"/>
              <a:ext cx="1383" cy="9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06" name="Oval 28">
              <a:extLst>
                <a:ext uri="{FF2B5EF4-FFF2-40B4-BE49-F238E27FC236}">
                  <a16:creationId xmlns:a16="http://schemas.microsoft.com/office/drawing/2014/main" id="{F4603B1E-9547-4AB6-93E5-1BDB2155C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648"/>
              <a:ext cx="804" cy="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55307" name="Oval 29">
              <a:extLst>
                <a:ext uri="{FF2B5EF4-FFF2-40B4-BE49-F238E27FC236}">
                  <a16:creationId xmlns:a16="http://schemas.microsoft.com/office/drawing/2014/main" id="{FD649037-6D51-4079-A56F-89DEC93FE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657"/>
              <a:ext cx="813" cy="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5308" name="Object 30">
              <a:extLst>
                <a:ext uri="{FF2B5EF4-FFF2-40B4-BE49-F238E27FC236}">
                  <a16:creationId xmlns:a16="http://schemas.microsoft.com/office/drawing/2014/main" id="{4E834A10-2B30-4E5C-8627-9BE45B37D1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" y="475"/>
            <a:ext cx="1728" cy="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9" name="CorelDRAW" r:id="rId5" imgW="7267575" imgH="3857625" progId="CorelDraw.Graphic.7">
                    <p:embed/>
                  </p:oleObj>
                </mc:Choice>
                <mc:Fallback>
                  <p:oleObj name="CorelDRAW" r:id="rId5" imgW="7267575" imgH="3857625" progId="CorelDraw.Graphic.7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475"/>
                          <a:ext cx="1728" cy="9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302" name="Rectangle 31">
            <a:extLst>
              <a:ext uri="{FF2B5EF4-FFF2-40B4-BE49-F238E27FC236}">
                <a16:creationId xmlns:a16="http://schemas.microsoft.com/office/drawing/2014/main" id="{FDD12B71-D5A1-45CA-BE27-41C0A4D87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1222375"/>
            <a:ext cx="20939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</a:rPr>
              <a:t>www.geotech.com</a:t>
            </a:r>
          </a:p>
        </p:txBody>
      </p:sp>
      <p:sp>
        <p:nvSpPr>
          <p:cNvPr id="55303" name="Rectangle 51">
            <a:extLst>
              <a:ext uri="{FF2B5EF4-FFF2-40B4-BE49-F238E27FC236}">
                <a16:creationId xmlns:a16="http://schemas.microsoft.com/office/drawing/2014/main" id="{321F8DAA-23A1-4A63-A004-DD767758E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221288"/>
            <a:ext cx="39338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Denver, 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May 6, 2014</a:t>
            </a:r>
          </a:p>
        </p:txBody>
      </p:sp>
      <p:pic>
        <p:nvPicPr>
          <p:cNvPr id="55304" name="Picture 1">
            <a:extLst>
              <a:ext uri="{FF2B5EF4-FFF2-40B4-BE49-F238E27FC236}">
                <a16:creationId xmlns:a16="http://schemas.microsoft.com/office/drawing/2014/main" id="{A772488F-CAC1-4E16-9B98-057C93D6B6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4203700"/>
            <a:ext cx="2324100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F5DF7E5-1DF2-48CA-8027-4BF691F11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Petroleum Project Challenges</a:t>
            </a: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85DA97FF-B6EF-448B-A0F3-01BDB9E11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>
            <a:extLst>
              <a:ext uri="{FF2B5EF4-FFF2-40B4-BE49-F238E27FC236}">
                <a16:creationId xmlns:a16="http://schemas.microsoft.com/office/drawing/2014/main" id="{402B50B8-6B54-497D-B6C2-152DEAC62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6">
            <a:extLst>
              <a:ext uri="{FF2B5EF4-FFF2-40B4-BE49-F238E27FC236}">
                <a16:creationId xmlns:a16="http://schemas.microsoft.com/office/drawing/2014/main" id="{5B4A0347-E543-4CCB-BE8E-3DB1D1E7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sp>
        <p:nvSpPr>
          <p:cNvPr id="161800" name="Rectangle 8">
            <a:extLst>
              <a:ext uri="{FF2B5EF4-FFF2-40B4-BE49-F238E27FC236}">
                <a16:creationId xmlns:a16="http://schemas.microsoft.com/office/drawing/2014/main" id="{F39E8BA4-7B8C-4E6B-BDB9-B0DCF994E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1784350"/>
            <a:ext cx="873283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defTabSz="860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0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04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04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04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000" b="1">
                <a:solidFill>
                  <a:schemeClr val="tx2"/>
                </a:solidFill>
              </a:rPr>
              <a:t>Baseline samples should be taken prior to and after drilling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000" b="1">
                <a:solidFill>
                  <a:schemeClr val="tx2"/>
                </a:solidFill>
              </a:rPr>
              <a:t>Accidental spills during drilling may require sampling and analysis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000" b="1">
                <a:solidFill>
                  <a:schemeClr val="tx2"/>
                </a:solidFill>
              </a:rPr>
              <a:t>Hydraulic fracturing is now under great scrutiny from a number of angles: water supply, fluid composition, and disposal or re-use of frac fluids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000" b="1">
                <a:solidFill>
                  <a:schemeClr val="tx2"/>
                </a:solidFill>
              </a:rPr>
              <a:t>Unconventional resources such as coalbed and shale gases often involve the production of a large amount of water, which must be managed, and often discharge monitoring reports must be provided to regulators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000" b="1">
                <a:solidFill>
                  <a:schemeClr val="tx2"/>
                </a:solidFill>
              </a:rPr>
              <a:t>Transportation activities, such as by pipeline and truck, can result in spills with environmental impact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000" b="1">
                <a:solidFill>
                  <a:schemeClr val="tx2"/>
                </a:solidFill>
              </a:rPr>
              <a:t>Refining has its own set of environmental issues, such as monitoring of discharges to nearby groundwater and surface water</a:t>
            </a:r>
          </a:p>
        </p:txBody>
      </p:sp>
      <p:sp>
        <p:nvSpPr>
          <p:cNvPr id="9223" name="Rectangle 1">
            <a:extLst>
              <a:ext uri="{FF2B5EF4-FFF2-40B4-BE49-F238E27FC236}">
                <a16:creationId xmlns:a16="http://schemas.microsoft.com/office/drawing/2014/main" id="{797E2330-7B14-4E14-B7A7-C4B6F90E7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871538"/>
            <a:ext cx="8010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0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0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04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04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04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Petroleum environmental projects from upstream to downstream have different needs: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0BEABF2-9A1E-43B1-B527-8E532C7B2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Petroleum Data Challenges</a:t>
            </a: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CE9EE724-60C0-4355-AA91-194A5664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>
            <a:extLst>
              <a:ext uri="{FF2B5EF4-FFF2-40B4-BE49-F238E27FC236}">
                <a16:creationId xmlns:a16="http://schemas.microsoft.com/office/drawing/2014/main" id="{CA4BEF34-AEA0-4212-A98D-46ACEBE0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6">
            <a:extLst>
              <a:ext uri="{FF2B5EF4-FFF2-40B4-BE49-F238E27FC236}">
                <a16:creationId xmlns:a16="http://schemas.microsoft.com/office/drawing/2014/main" id="{FFF2E0B3-B32A-4785-B450-EB772C73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sp>
        <p:nvSpPr>
          <p:cNvPr id="161800" name="Rectangle 8">
            <a:extLst>
              <a:ext uri="{FF2B5EF4-FFF2-40B4-BE49-F238E27FC236}">
                <a16:creationId xmlns:a16="http://schemas.microsoft.com/office/drawing/2014/main" id="{8771584F-2421-458D-862E-96B1BED6B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835150"/>
            <a:ext cx="8004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defTabSz="860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0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04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04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04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Handling on non-detected results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Multiple dilutions to maintain a linear instrument response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Comparison to multiple, and often complex, regulatory limits and target levels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Special handling of non-aqueous phase liquid data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Potentially large amounts of data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Inconsistent reporting of hydrocarbon ranges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Often complex site geology</a:t>
            </a:r>
          </a:p>
        </p:txBody>
      </p:sp>
      <p:sp>
        <p:nvSpPr>
          <p:cNvPr id="11271" name="Rectangle 6">
            <a:extLst>
              <a:ext uri="{FF2B5EF4-FFF2-40B4-BE49-F238E27FC236}">
                <a16:creationId xmlns:a16="http://schemas.microsoft.com/office/drawing/2014/main" id="{8692C4C0-F4C0-4915-B238-9D297BF34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871538"/>
            <a:ext cx="8010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60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0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04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04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04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Petroleum environmental data provides special challenges: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1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0E9A7C8-E727-4330-8D6D-F1D7101F4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Baseline Sampling	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20F4F316-D336-4B3D-A984-B4683A5B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>
            <a:extLst>
              <a:ext uri="{FF2B5EF4-FFF2-40B4-BE49-F238E27FC236}">
                <a16:creationId xmlns:a16="http://schemas.microsoft.com/office/drawing/2014/main" id="{1E15A70C-9B72-4DA7-82C8-C66A7BE8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">
            <a:extLst>
              <a:ext uri="{FF2B5EF4-FFF2-40B4-BE49-F238E27FC236}">
                <a16:creationId xmlns:a16="http://schemas.microsoft.com/office/drawing/2014/main" id="{D94FD39B-872A-4684-A6E4-27E8BA36C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sp>
        <p:nvSpPr>
          <p:cNvPr id="161800" name="Rectangle 8">
            <a:extLst>
              <a:ext uri="{FF2B5EF4-FFF2-40B4-BE49-F238E27FC236}">
                <a16:creationId xmlns:a16="http://schemas.microsoft.com/office/drawing/2014/main" id="{5E3EC05D-1687-493B-8847-C1C3C20D0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35075"/>
            <a:ext cx="787717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defTabSz="860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0425" indent="-403225" defTabSz="860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04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04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04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Program requirement types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Voluntary - Example: Pennsylvania, NY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Mandatory - Examples: COGCC, Ohio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Timing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Pre-drilling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Post-drilling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Reporting requirements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Agency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Operator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Landowner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1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18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18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18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726760-C9D2-4716-963C-11700F313B94}"/>
              </a:ext>
            </a:extLst>
          </p:cNvPr>
          <p:cNvSpPr/>
          <p:nvPr/>
        </p:nvSpPr>
        <p:spPr bwMode="auto">
          <a:xfrm>
            <a:off x="314325" y="1066800"/>
            <a:ext cx="8458200" cy="4684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2C71190-56A2-4C4B-B9FC-0F830B2E8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7788"/>
            <a:ext cx="9144000" cy="377825"/>
          </a:xfrm>
        </p:spPr>
        <p:txBody>
          <a:bodyPr/>
          <a:lstStyle/>
          <a:p>
            <a:pPr eaLnBrk="1" hangingPunct="1"/>
            <a:r>
              <a:rPr lang="en-US" altLang="en-US" sz="2400" b="1"/>
              <a:t>Example State Sampling Rules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6903FA-7D3B-4B87-A000-C9DE055BD624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501650"/>
          <a:ext cx="8439150" cy="5859463"/>
        </p:xfrm>
        <a:graphic>
          <a:graphicData uri="http://schemas.openxmlformats.org/drawingml/2006/table">
            <a:tbl>
              <a:tblPr firstRow="1" firstCol="1" bandRow="1"/>
              <a:tblGrid>
                <a:gridCol w="963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State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/>
                          <a:cs typeface="Arial"/>
                        </a:rPr>
                        <a:t>Agency</a:t>
                      </a:r>
                      <a:endParaRPr lang="en-US" sz="9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Summary of Rules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/>
                          <a:cs typeface="Arial"/>
                        </a:rPr>
                        <a:t>Reference</a:t>
                      </a:r>
                      <a:endParaRPr lang="en-US" sz="9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Alabama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State Oil and Gas Board of Al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Sampling apparently not required</a:t>
                      </a:r>
                      <a:endParaRPr lang="en-US" sz="900" baseline="30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gsa.state.al.us/documents/</a:t>
                      </a:r>
                      <a:r>
                        <a:rPr lang="en-US" sz="900" dirty="0" err="1">
                          <a:effectLst/>
                          <a:latin typeface="+mj-lt"/>
                          <a:ea typeface="Calibri"/>
                          <a:cs typeface="Arial"/>
                        </a:rPr>
                        <a:t>misc_ogb</a:t>
                      </a: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/goldbook.pdf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Alaska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Alaska Oil and Gas Conservation Commission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/>
                          <a:cs typeface="Arial"/>
                        </a:rPr>
                        <a:t>Sampling apparently not required</a:t>
                      </a:r>
                      <a:endParaRPr lang="en-US" sz="9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dog.dnr.alaska.gov/</a:t>
                      </a:r>
                      <a:r>
                        <a:rPr lang="en-US" sz="900" dirty="0" err="1">
                          <a:effectLst/>
                          <a:latin typeface="+mj-lt"/>
                          <a:ea typeface="Calibri"/>
                          <a:cs typeface="Arial"/>
                        </a:rPr>
                        <a:t>AboutUs</a:t>
                      </a: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/OGStatutes.htm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Arkansas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Arkansas Oil and Gas Comm.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/>
                          <a:cs typeface="Arial"/>
                        </a:rPr>
                        <a:t>Sampling apparently not required</a:t>
                      </a:r>
                      <a:endParaRPr lang="en-US" sz="9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aogc.state.ar.us/operator_requirements.htm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California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Division of Oil, Gas and Geothermal Resources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May be required by state supervisor or landowner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/>
                          <a:cs typeface="Arial"/>
                        </a:rPr>
                        <a:t>ftp://ftp.consrv.ca.gov/pub/oil/laws/PRC01.pdf</a:t>
                      </a:r>
                      <a:endParaRPr lang="en-US" sz="9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Colorado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Colorado Oil and Gas Conservation Commission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Baseline sampling before and after drilling as of May 1, 2013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cogcc.state.co.us/RR_HF2012/Groundwater/</a:t>
                      </a:r>
                      <a:r>
                        <a:rPr lang="en-US" sz="900" dirty="0" err="1">
                          <a:effectLst/>
                          <a:latin typeface="+mj-lt"/>
                          <a:ea typeface="Calibri"/>
                          <a:cs typeface="Arial"/>
                        </a:rPr>
                        <a:t>FinalRules</a:t>
                      </a: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/FinalRule609-01092013.pdf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Idaho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Idaho Department</a:t>
                      </a:r>
                      <a:r>
                        <a:rPr lang="en-US" sz="900" baseline="0" dirty="0">
                          <a:effectLst/>
                          <a:latin typeface="+mj-lt"/>
                          <a:ea typeface="Calibri"/>
                          <a:cs typeface="Arial"/>
                        </a:rPr>
                        <a:t> of Lands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Baseline sampling before drilling, as of March 29, 2012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www.idl.idaho.gov/oil-gas/commission/2013-faq-fracking.pdf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Illinois</a:t>
                      </a: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Dept. of Natural Resources</a:t>
                      </a: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Mandatory sampling being considered in HB2615</a:t>
                      </a: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http://www.ilga.gov/legislation/BillStatus.asp?DocNum=2615&amp;GAID=12&amp;DocTypeID=HB&amp;SessionID=85&amp;GA=98</a:t>
                      </a: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Kansas 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Kansas Geological Survey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Baseline sampling voluntary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www.kcc.state.ks.us/conservation/kgs_baseline_groundwater_quality.pdf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Louisiana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Louisiana Dept. of Nat. Res.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Sampling apparently not required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dnr.louisiana.gov/assets/OC/43XIX_June2010.pdf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Michigan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Michigan Dept.</a:t>
                      </a:r>
                      <a:r>
                        <a:rPr lang="en-US" sz="900" baseline="0" dirty="0">
                          <a:effectLst/>
                          <a:latin typeface="+mj-lt"/>
                          <a:ea typeface="Calibri"/>
                          <a:cs typeface="Arial"/>
                        </a:rPr>
                        <a:t> of Environmental Quality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Up to the landowner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www.michigan.gov/documents/deq/EQP_6553_Homeowner_Water_Sampling_Information_399756_7.pdf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New Mexico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New Mexico Energy, Minerals and Natural Resources Dept.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Sampling apparently not required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www.emnrd.state.nm.us/OCD/documents/SearchablePDFofOCDTitle19Chapter15created3-2-2012.pdf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9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New York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New York State Dept. of Environmental Conservation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Baseline sampling before drilling proposed, voluntary sampling in southern New York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www.dec.ny.gov/energy/47554.html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North Dakota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/>
                          <a:cs typeface="Arial"/>
                        </a:rPr>
                        <a:t>North Dakota Industrial Comm.</a:t>
                      </a:r>
                      <a:endParaRPr lang="en-US" sz="9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Sampling not required, except injection wells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/>
                          <a:cs typeface="Arial"/>
                        </a:rPr>
                        <a:t>www.dmr.nd.gov/oilgas/rules/rulebook.pdf</a:t>
                      </a:r>
                      <a:endParaRPr lang="en-US" sz="9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Ohio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Ohio Dept. of Natural Resources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Baseline sampling before drilling, as of </a:t>
                      </a: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June 11, 2012</a:t>
                      </a: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oilandgas.ohiodnr.gov/laws-regulations/senate-bill-315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Oklahoma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Oklahoma Corp. Commission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Baseline sampling recommended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oklahomawatersurvey.org/?p=214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Pennsylvania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Pennsylvania Dept. of Environmental  Protection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No sampling requirement, but operators presumed responsible for pollution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stateimpact.npr.org/</a:t>
                      </a:r>
                      <a:r>
                        <a:rPr lang="en-US" sz="900" dirty="0" err="1">
                          <a:effectLst/>
                          <a:latin typeface="+mj-lt"/>
                          <a:ea typeface="Calibri"/>
                          <a:cs typeface="Arial"/>
                        </a:rPr>
                        <a:t>pennsylvania</a:t>
                      </a: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/tag/impact-fee/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2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Texas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Railroad Commission of Texas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Sampling apparently not required, except</a:t>
                      </a:r>
                      <a:r>
                        <a:rPr lang="en-US" sz="900" baseline="0" dirty="0">
                          <a:effectLst/>
                          <a:latin typeface="+mj-lt"/>
                          <a:ea typeface="Calibri"/>
                          <a:cs typeface="Arial"/>
                        </a:rPr>
                        <a:t> City of Fort Worth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info.sos.state.tx.us/</a:t>
                      </a:r>
                      <a:r>
                        <a:rPr lang="en-US" sz="900" dirty="0" err="1">
                          <a:effectLst/>
                          <a:latin typeface="+mj-lt"/>
                          <a:ea typeface="Calibri"/>
                          <a:cs typeface="Arial"/>
                        </a:rPr>
                        <a:t>pls</a:t>
                      </a: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/pub/</a:t>
                      </a:r>
                      <a:r>
                        <a:rPr lang="en-US" sz="900" dirty="0" err="1">
                          <a:effectLst/>
                          <a:latin typeface="+mj-lt"/>
                          <a:ea typeface="Calibri"/>
                          <a:cs typeface="Arial"/>
                        </a:rPr>
                        <a:t>readtac$ext.ViewTAC?tac_view</a:t>
                      </a: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=4&amp;ti=16&amp;pt=1&amp;ch=3&amp;rl=Y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/>
                          <a:cs typeface="Arial"/>
                        </a:rPr>
                        <a:t>Utah</a:t>
                      </a:r>
                      <a:endParaRPr lang="en-US" sz="9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UT Div. of Oil, Gas and Mining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Sampling apparently not required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www.rules.utah.gov/publicat/code/r649/r649-003.htm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2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  <a:latin typeface="+mj-lt"/>
                          <a:ea typeface="Calibri"/>
                          <a:cs typeface="Arial"/>
                        </a:rPr>
                        <a:t>West Virginia</a:t>
                      </a:r>
                      <a:endParaRPr lang="en-US" sz="9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West Virginia Department of Environmental Protection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No sampling requirement, but operators presumed responsible for pollution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www.legis.state.wv.us/WVcode/ChapterEntire.cfm?chap=22&amp;art=6A&amp;section=18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2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Wyoming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Wyoming Oil and Gas Conservation Commission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Baseline sampling before and after drilling as of March 1,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2014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wogcc.state.wy.us/</a:t>
                      </a:r>
                      <a:endParaRPr lang="en-US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363" marR="4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A07E2-61DC-4E4C-A4E2-8185CCC91B32}"/>
              </a:ext>
            </a:extLst>
          </p:cNvPr>
          <p:cNvGrpSpPr/>
          <p:nvPr/>
        </p:nvGrpSpPr>
        <p:grpSpPr>
          <a:xfrm>
            <a:off x="2219464" y="6477026"/>
            <a:ext cx="1384279" cy="209524"/>
            <a:chOff x="3805245" y="3789387"/>
            <a:chExt cx="1384279" cy="274612"/>
          </a:xfrm>
          <a:solidFill>
            <a:srgbClr val="FFFF99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1D7885-DEF3-4A53-A461-57B46F42E2FD}"/>
                </a:ext>
              </a:extLst>
            </p:cNvPr>
            <p:cNvSpPr/>
            <p:nvPr/>
          </p:nvSpPr>
          <p:spPr>
            <a:xfrm>
              <a:off x="3805245" y="3789387"/>
              <a:ext cx="1384279" cy="27461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53BE9A-F2A7-4E58-A8A3-A0246F7C004A}"/>
                </a:ext>
              </a:extLst>
            </p:cNvPr>
            <p:cNvSpPr/>
            <p:nvPr/>
          </p:nvSpPr>
          <p:spPr>
            <a:xfrm>
              <a:off x="3805245" y="3789387"/>
              <a:ext cx="1384279" cy="27461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Required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333849-7386-4D3B-9FBE-C48AAE711EB2}"/>
              </a:ext>
            </a:extLst>
          </p:cNvPr>
          <p:cNvGrpSpPr/>
          <p:nvPr/>
        </p:nvGrpSpPr>
        <p:grpSpPr>
          <a:xfrm>
            <a:off x="3774779" y="6477026"/>
            <a:ext cx="1384279" cy="209524"/>
            <a:chOff x="3805245" y="3789387"/>
            <a:chExt cx="1384279" cy="274612"/>
          </a:xfrm>
          <a:solidFill>
            <a:srgbClr val="BAFF97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E5A65E-D46E-470E-BB29-3C7786F934C8}"/>
                </a:ext>
              </a:extLst>
            </p:cNvPr>
            <p:cNvSpPr/>
            <p:nvPr/>
          </p:nvSpPr>
          <p:spPr>
            <a:xfrm>
              <a:off x="3805245" y="3789387"/>
              <a:ext cx="1384279" cy="27461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F05B19-7615-487E-966F-4EF2C2FD3A83}"/>
                </a:ext>
              </a:extLst>
            </p:cNvPr>
            <p:cNvSpPr/>
            <p:nvPr/>
          </p:nvSpPr>
          <p:spPr>
            <a:xfrm>
              <a:off x="3805245" y="3789387"/>
              <a:ext cx="1384279" cy="27461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Recommended</a:t>
              </a:r>
            </a:p>
          </p:txBody>
        </p:sp>
      </p:grpSp>
      <p:sp>
        <p:nvSpPr>
          <p:cNvPr id="15478" name="Rectangle 6">
            <a:extLst>
              <a:ext uri="{FF2B5EF4-FFF2-40B4-BE49-F238E27FC236}">
                <a16:creationId xmlns:a16="http://schemas.microsoft.com/office/drawing/2014/main" id="{8F34BFC3-8D74-4E18-A000-64FC2281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477000"/>
            <a:ext cx="11350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2"/>
                </a:solidFill>
              </a:rPr>
              <a:t>Revised 4/3/14</a:t>
            </a:r>
          </a:p>
        </p:txBody>
      </p:sp>
      <p:sp>
        <p:nvSpPr>
          <p:cNvPr id="15479" name="Rectangle 6">
            <a:extLst>
              <a:ext uri="{FF2B5EF4-FFF2-40B4-BE49-F238E27FC236}">
                <a16:creationId xmlns:a16="http://schemas.microsoft.com/office/drawing/2014/main" id="{51715B9D-4709-4E9A-A672-EF003EBB3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6362700"/>
            <a:ext cx="2316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2"/>
                </a:solidFill>
              </a:rPr>
              <a:t>No information on AZ, FL, KY, MD, MS, MO, NE, NV, OR, SD, TN, VA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959ED09-8CD7-4095-86D5-4C798DEE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525" y="479425"/>
            <a:ext cx="5756275" cy="681038"/>
          </a:xfrm>
        </p:spPr>
        <p:txBody>
          <a:bodyPr/>
          <a:lstStyle/>
          <a:p>
            <a:pPr eaLnBrk="1" hangingPunct="1"/>
            <a:r>
              <a:rPr lang="en-US" altLang="en-US" sz="3200" b="1"/>
              <a:t>COGCC Rule 609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186C8BB5-AA15-492B-BC91-5DF08C5FD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" y="315913"/>
            <a:ext cx="14668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A5B5A6BA-6023-4A98-9F3C-65CB7B0D8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2100263"/>
            <a:ext cx="80962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defTabSz="860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0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04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04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04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200" b="1">
                <a:solidFill>
                  <a:schemeClr val="tx2"/>
                </a:solidFill>
              </a:rPr>
              <a:t>Rule 609, and modifications to Rule 318A, were published by the Colorado Oil and Gas Conserv</a:t>
            </a:r>
            <a:r>
              <a:rPr lang="en-US" altLang="en-US" sz="2200">
                <a:solidFill>
                  <a:schemeClr val="tx2"/>
                </a:solidFill>
              </a:rPr>
              <a:t>a</a:t>
            </a:r>
            <a:r>
              <a:rPr lang="en-US" altLang="en-US" sz="2200" b="1">
                <a:solidFill>
                  <a:schemeClr val="tx2"/>
                </a:solidFill>
              </a:rPr>
              <a:t>tion Commission (COGCC) in February, 2013, for permits issued after May 1, 2013 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200" b="1">
                <a:solidFill>
                  <a:schemeClr val="tx2"/>
                </a:solidFill>
              </a:rPr>
              <a:t>These rules made Colorado the first state in the country to require pre- and post-drilling sampling of water sources near new oil and gas wells 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200" b="1">
                <a:solidFill>
                  <a:schemeClr val="tx2"/>
                </a:solidFill>
              </a:rPr>
              <a:t>Consultants, labs, and software vendors have cooperated with COGCC to update the transfer of data to COGCC’s database using COGCC’s new XML or an Excel format</a:t>
            </a: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96374958-FB2F-413A-8861-AD28DDF5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65E3862B-EEEB-4D8C-A64E-57E201AF0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>
            <a:extLst>
              <a:ext uri="{FF2B5EF4-FFF2-40B4-BE49-F238E27FC236}">
                <a16:creationId xmlns:a16="http://schemas.microsoft.com/office/drawing/2014/main" id="{A8299446-8B7D-4975-BB99-C7BAFD7D2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F768923-F2F4-4C84-896F-6E9729154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Rule 609 Sample Requirements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7048E6A5-DFE3-4D37-9F3D-016877611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AED4693F-CD89-456B-9C78-ED87CB1C5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6">
            <a:extLst>
              <a:ext uri="{FF2B5EF4-FFF2-40B4-BE49-F238E27FC236}">
                <a16:creationId xmlns:a16="http://schemas.microsoft.com/office/drawing/2014/main" id="{190E3954-BF33-46F3-8CD7-1F5B3A5C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sp>
        <p:nvSpPr>
          <p:cNvPr id="161800" name="Rectangle 8">
            <a:extLst>
              <a:ext uri="{FF2B5EF4-FFF2-40B4-BE49-F238E27FC236}">
                <a16:creationId xmlns:a16="http://schemas.microsoft.com/office/drawing/2014/main" id="{2A3E1C11-AD35-41B0-9277-A8F39A547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93788"/>
            <a:ext cx="84772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defTabSz="860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0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04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04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04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Sampling required for new oil and gas wells, multi-site wells, and dedicated injection wells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Installing of monitoring wells is </a:t>
            </a:r>
            <a:r>
              <a:rPr lang="en-US" altLang="en-US" sz="2400" b="1" u="sng">
                <a:solidFill>
                  <a:schemeClr val="tx2"/>
                </a:solidFill>
              </a:rPr>
              <a:t>not</a:t>
            </a:r>
            <a:r>
              <a:rPr lang="en-US" altLang="en-US" sz="2400" b="1">
                <a:solidFill>
                  <a:schemeClr val="tx2"/>
                </a:solidFill>
              </a:rPr>
              <a:t> required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Samples must be collected from up to four water sources within a half mile of proposed well location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One pre-drill sample required with 12 months prior to setting conductor pipe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Two post-drill samples required, one 6-12 months and one 5-6 years after drilling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Data must be made publicly available on the COGCC website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400" b="1">
                <a:solidFill>
                  <a:schemeClr val="tx2"/>
                </a:solidFill>
              </a:rPr>
              <a:t>Rule 318A (Wattenberg Area) has slightly different requirements (one sample per quarter, one post-drill)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1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EE0A87F-572E-4310-AA09-10BCD14B7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663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Baseline Sampling and Reporting Steps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794AD1E6-F824-435B-9FC2-875B5EA21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6307138"/>
            <a:ext cx="82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D6F485AF-719F-4501-9607-F8FDF9FE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6286500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6">
            <a:extLst>
              <a:ext uri="{FF2B5EF4-FFF2-40B4-BE49-F238E27FC236}">
                <a16:creationId xmlns:a16="http://schemas.microsoft.com/office/drawing/2014/main" id="{5FD33405-237D-4D0A-BEF5-4E993C1E1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475413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www.geotech.com</a:t>
            </a:r>
          </a:p>
        </p:txBody>
      </p:sp>
      <p:sp>
        <p:nvSpPr>
          <p:cNvPr id="161800" name="Rectangle 8">
            <a:extLst>
              <a:ext uri="{FF2B5EF4-FFF2-40B4-BE49-F238E27FC236}">
                <a16:creationId xmlns:a16="http://schemas.microsoft.com/office/drawing/2014/main" id="{B19E6FAF-630E-4B3F-B25E-DAC259E5F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1208088"/>
            <a:ext cx="76009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defTabSz="860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04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04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04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04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Determine locations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Obtain landowner permission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Take samples and field measurements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Enter locations in COGCC website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Obtain the Facility ID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Import field measurements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Obtain and import lab data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Review data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Export to COGCC format, with Facility ID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Upload to the COGCC website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2600" b="1">
                <a:solidFill>
                  <a:schemeClr val="tx2"/>
                </a:solidFill>
              </a:rPr>
              <a:t>Review submission online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1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18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18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18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18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build="p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08FA393193894A9C5147A8A078F326" ma:contentTypeVersion="10" ma:contentTypeDescription="Create a new document." ma:contentTypeScope="" ma:versionID="2a44154cb8a2e564bef78be4a525c5d8">
  <xsd:schema xmlns:xsd="http://www.w3.org/2001/XMLSchema" xmlns:xs="http://www.w3.org/2001/XMLSchema" xmlns:p="http://schemas.microsoft.com/office/2006/metadata/properties" xmlns:ns2="8df2590b-f38b-4f3e-9dc8-679c7ac1685b" xmlns:ns3="98137156-dfdd-412f-b44b-0d009161be67" targetNamespace="http://schemas.microsoft.com/office/2006/metadata/properties" ma:root="true" ma:fieldsID="617022caa5f380e5af71ca3ea3c9bfee" ns2:_="" ns3:_="">
    <xsd:import namespace="8df2590b-f38b-4f3e-9dc8-679c7ac1685b"/>
    <xsd:import namespace="98137156-dfdd-412f-b44b-0d009161b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File_x0020_Date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2590b-f38b-4f3e-9dc8-679c7ac168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37156-dfdd-412f-b44b-0d009161b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File_x0020_Date" ma:index="14" nillable="true" ma:displayName="File Date" ma:format="DateTime" ma:internalName="File_x0020_Date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_x0020_Date xmlns="98137156-dfdd-412f-b44b-0d009161be67" xsi:nil="true"/>
  </documentManagement>
</p:properties>
</file>

<file path=customXml/itemProps1.xml><?xml version="1.0" encoding="utf-8"?>
<ds:datastoreItem xmlns:ds="http://schemas.openxmlformats.org/officeDocument/2006/customXml" ds:itemID="{2A17F14E-3BED-4444-95A1-F1E7B36F8DD8}"/>
</file>

<file path=customXml/itemProps2.xml><?xml version="1.0" encoding="utf-8"?>
<ds:datastoreItem xmlns:ds="http://schemas.openxmlformats.org/officeDocument/2006/customXml" ds:itemID="{FBEF75F1-1AC1-474A-9E4B-21D31DA0E6E7}"/>
</file>

<file path=customXml/itemProps3.xml><?xml version="1.0" encoding="utf-8"?>
<ds:datastoreItem xmlns:ds="http://schemas.openxmlformats.org/officeDocument/2006/customXml" ds:itemID="{4358CF1C-BF47-47BE-8384-10CC151640D7}"/>
</file>

<file path=docProps/app.xml><?xml version="1.0" encoding="utf-8"?>
<Properties xmlns="http://schemas.openxmlformats.org/officeDocument/2006/extended-properties" xmlns:vt="http://schemas.openxmlformats.org/officeDocument/2006/docPropsVTypes">
  <TotalTime>9580</TotalTime>
  <Words>1818</Words>
  <Application>Microsoft Office PowerPoint</Application>
  <PresentationFormat>On-screen Show (4:3)</PresentationFormat>
  <Paragraphs>266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Times New Roman</vt:lpstr>
      <vt:lpstr>Calibri</vt:lpstr>
      <vt:lpstr>+mj-lt</vt:lpstr>
      <vt:lpstr>1_Default Design</vt:lpstr>
      <vt:lpstr>2_Default Design</vt:lpstr>
      <vt:lpstr>CorelDRAW</vt:lpstr>
      <vt:lpstr>Data Management for the New and Expected Baseline Sampling Rules</vt:lpstr>
      <vt:lpstr>Introduction</vt:lpstr>
      <vt:lpstr>Petroleum Project Challenges</vt:lpstr>
      <vt:lpstr>Petroleum Data Challenges</vt:lpstr>
      <vt:lpstr>Baseline Sampling </vt:lpstr>
      <vt:lpstr>Example State Sampling Rules</vt:lpstr>
      <vt:lpstr>COGCC Rule 609</vt:lpstr>
      <vt:lpstr>Rule 609 Sample Requirements</vt:lpstr>
      <vt:lpstr>Baseline Sampling and Reporting Steps</vt:lpstr>
      <vt:lpstr>COGCC Facility Information</vt:lpstr>
      <vt:lpstr>Typical Sample Location</vt:lpstr>
      <vt:lpstr>Container Labels</vt:lpstr>
      <vt:lpstr>Planning the sample event</vt:lpstr>
      <vt:lpstr>Gathering Field Data</vt:lpstr>
      <vt:lpstr>Required Analyses</vt:lpstr>
      <vt:lpstr>Example Laboratory Deliverable</vt:lpstr>
      <vt:lpstr>Importing Data</vt:lpstr>
      <vt:lpstr>Excel Table for Review</vt:lpstr>
      <vt:lpstr>Introduction</vt:lpstr>
      <vt:lpstr>Selection and Output</vt:lpstr>
      <vt:lpstr>Exporting COGCC Format</vt:lpstr>
      <vt:lpstr>Uploading to COGCC</vt:lpstr>
      <vt:lpstr>Map from COGCC website</vt:lpstr>
      <vt:lpstr>Data from COGCC website</vt:lpstr>
      <vt:lpstr>Future Direction and Discussion</vt:lpstr>
      <vt:lpstr>Data Management for the New and Expected Baseline Sampling Rules</vt:lpstr>
    </vt:vector>
  </TitlesOfParts>
  <Company>Geotech Computer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Tracking Module</dc:title>
  <dc:creator>Dave Rich</dc:creator>
  <cp:lastModifiedBy>Walter D. Wood, PG</cp:lastModifiedBy>
  <cp:revision>417</cp:revision>
  <cp:lastPrinted>2013-11-07T19:20:00Z</cp:lastPrinted>
  <dcterms:created xsi:type="dcterms:W3CDTF">2003-02-09T22:37:49Z</dcterms:created>
  <dcterms:modified xsi:type="dcterms:W3CDTF">2017-12-23T15:55:43Z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0x0101001B08FA393193894A9C5147A8A078F326</vt:lpwstr>
  </property>
</Properties>
</file>